
<file path=[Content_Types].xml><?xml version="1.0" encoding="utf-8"?>
<Types xmlns="http://schemas.openxmlformats.org/package/2006/content-types"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6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.xml"/>
  <Override ContentType="application/vnd.openxmlformats-officedocument.presentationml.slide+xml" PartName="/ppt/slides/slide9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17.xml"/>
  <Override ContentType="application/vnd.openxmlformats-officedocument.presentationml.slide+xml" PartName="/ppt/slides/slide8.xml"/>
  <Override ContentType="application/vnd.openxmlformats-officedocument.presentationml.slide+xml" PartName="/ppt/slides/slide4.xml"/>
  <Override ContentType="application/vnd.openxmlformats-officedocument.presentationml.slide+xml" PartName="/ppt/slides/slide10.xml"/>
  <Override ContentType="application/vnd.openxmlformats-officedocument.presentationml.slide+xml" PartName="/ppt/slides/slide14.xml"/>
  <Override ContentType="application/vnd.openxmlformats-officedocument.presentationml.slide+xml" PartName="/ppt/slides/slide11.xml"/>
  <Override ContentType="application/vnd.openxmlformats-officedocument.presentationml.slide+xml" PartName="/ppt/slides/slide5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21" Type="http://schemas.openxmlformats.org/officeDocument/2006/relationships/slide" Target="slides/slide16.xml"/><Relationship Id="rId2" Type="http://schemas.openxmlformats.org/officeDocument/2006/relationships/presProps" Target="presProps.xml"/><Relationship Id="rId12" Type="http://schemas.openxmlformats.org/officeDocument/2006/relationships/slide" Target="slides/slide7.xml"/><Relationship Id="rId22" Type="http://schemas.openxmlformats.org/officeDocument/2006/relationships/slide" Target="slides/slide17.xml"/><Relationship Id="rId13" Type="http://schemas.openxmlformats.org/officeDocument/2006/relationships/slide" Target="slides/slide8.xml"/><Relationship Id="rId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3" Type="http://schemas.openxmlformats.org/officeDocument/2006/relationships/tableStyles" Target="tableStyles.xml"/><Relationship Id="rId11" Type="http://schemas.openxmlformats.org/officeDocument/2006/relationships/slide" Target="slides/slide6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Shape 61"/>
          <p:cNvGrpSpPr/>
          <p:nvPr/>
        </p:nvGrpSpPr>
        <p:grpSpPr>
          <a:xfrm>
            <a:off x="-11" y="1000670"/>
            <a:ext cx="7314320" cy="3087224"/>
            <a:chOff x="-11" y="1378676"/>
            <a:chExt cx="7314320" cy="4116299"/>
          </a:xfrm>
        </p:grpSpPr>
        <p:sp>
          <p:nvSpPr>
            <p:cNvPr id="62" name="Shape 62"/>
            <p:cNvSpPr/>
            <p:nvPr/>
          </p:nvSpPr>
          <p:spPr>
            <a:xfrm flipH="1">
              <a:off x="-11" y="1378676"/>
              <a:ext cx="187800" cy="41162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 flipH="1">
              <a:off x="187809" y="1378676"/>
              <a:ext cx="7126499" cy="4116299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Shape 64"/>
          <p:cNvSpPr txBox="1"/>
          <p:nvPr>
            <p:ph type="ctrTitle"/>
          </p:nvPr>
        </p:nvSpPr>
        <p:spPr>
          <a:xfrm>
            <a:off x="685800" y="1699932"/>
            <a:ext cx="6400799" cy="1000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" type="subTitle"/>
          </p:nvPr>
        </p:nvSpPr>
        <p:spPr>
          <a:xfrm>
            <a:off x="685800" y="2700338"/>
            <a:ext cx="6400799" cy="675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425675" y="4622075"/>
            <a:ext cx="548699" cy="521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Shape 68"/>
          <p:cNvGrpSpPr/>
          <p:nvPr/>
        </p:nvGrpSpPr>
        <p:grpSpPr>
          <a:xfrm>
            <a:off x="-13" y="-9140"/>
            <a:ext cx="8005727" cy="1209421"/>
            <a:chOff x="-13" y="-12187"/>
            <a:chExt cx="8005727" cy="1161900"/>
          </a:xfrm>
        </p:grpSpPr>
        <p:sp>
          <p:nvSpPr>
            <p:cNvPr id="69" name="Shape 69"/>
            <p:cNvSpPr/>
            <p:nvPr/>
          </p:nvSpPr>
          <p:spPr>
            <a:xfrm flipH="1">
              <a:off x="-13" y="-12187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flipH="1">
              <a:off x="187715" y="-12187"/>
              <a:ext cx="7817999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Shape 71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425675" y="4622075"/>
            <a:ext cx="548699" cy="521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idx="1" type="body"/>
          </p:nvPr>
        </p:nvSpPr>
        <p:spPr>
          <a:xfrm>
            <a:off x="456245" y="1278513"/>
            <a:ext cx="4038599" cy="363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2" type="body"/>
          </p:nvPr>
        </p:nvSpPr>
        <p:spPr>
          <a:xfrm>
            <a:off x="4648200" y="1278513"/>
            <a:ext cx="4038599" cy="363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grpSp>
        <p:nvGrpSpPr>
          <p:cNvPr id="77" name="Shape 77"/>
          <p:cNvGrpSpPr/>
          <p:nvPr/>
        </p:nvGrpSpPr>
        <p:grpSpPr>
          <a:xfrm>
            <a:off x="-13" y="-9140"/>
            <a:ext cx="8005727" cy="1209421"/>
            <a:chOff x="-13" y="-12187"/>
            <a:chExt cx="8005727" cy="1161900"/>
          </a:xfrm>
        </p:grpSpPr>
        <p:sp>
          <p:nvSpPr>
            <p:cNvPr id="78" name="Shape 78"/>
            <p:cNvSpPr/>
            <p:nvPr/>
          </p:nvSpPr>
          <p:spPr>
            <a:xfrm flipH="1">
              <a:off x="-13" y="-12187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flipH="1">
              <a:off x="187715" y="-12187"/>
              <a:ext cx="7817999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Shape 80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25675" y="4622075"/>
            <a:ext cx="548699" cy="521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Shape 83"/>
          <p:cNvGrpSpPr/>
          <p:nvPr/>
        </p:nvGrpSpPr>
        <p:grpSpPr>
          <a:xfrm>
            <a:off x="-13" y="-9140"/>
            <a:ext cx="8005727" cy="1209421"/>
            <a:chOff x="-13" y="-12187"/>
            <a:chExt cx="8005727" cy="1161900"/>
          </a:xfrm>
        </p:grpSpPr>
        <p:sp>
          <p:nvSpPr>
            <p:cNvPr id="84" name="Shape 84"/>
            <p:cNvSpPr/>
            <p:nvPr/>
          </p:nvSpPr>
          <p:spPr>
            <a:xfrm flipH="1">
              <a:off x="-13" y="-12187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187715" y="-12187"/>
              <a:ext cx="7817999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Shape 86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425675" y="4622075"/>
            <a:ext cx="548699" cy="521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 flipH="1">
            <a:off x="8964665" y="4623760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/>
        </p:nvSpPr>
        <p:spPr>
          <a:xfrm flipH="1">
            <a:off x="3866777" y="4623760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866812" y="4623760"/>
            <a:ext cx="5097900" cy="52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25675" y="4622075"/>
            <a:ext cx="548699" cy="521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8425675" y="4622075"/>
            <a:ext cx="548699" cy="521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5"/>
          <p:cNvGrpSpPr/>
          <p:nvPr/>
        </p:nvGrpSpPr>
        <p:grpSpPr>
          <a:xfrm>
            <a:off x="33867" y="-70"/>
            <a:ext cx="3409812" cy="2107677"/>
            <a:chOff x="0" y="1493"/>
            <a:chExt cx="3409812" cy="2810236"/>
          </a:xfrm>
        </p:grpSpPr>
        <p:cxnSp>
          <p:nvCxnSpPr>
            <p:cNvPr id="6" name="Shape 6"/>
            <p:cNvCxnSpPr/>
            <p:nvPr/>
          </p:nvCxnSpPr>
          <p:spPr>
            <a:xfrm>
              <a:off x="0" y="245542"/>
              <a:ext cx="32510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" name="Shape 7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" name="Shape 8"/>
            <p:cNvCxnSpPr/>
            <p:nvPr/>
          </p:nvCxnSpPr>
          <p:spPr>
            <a:xfrm>
              <a:off x="0" y="474143"/>
              <a:ext cx="26669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" name="Shape 9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" name="Shape 10"/>
            <p:cNvCxnSpPr/>
            <p:nvPr/>
          </p:nvCxnSpPr>
          <p:spPr>
            <a:xfrm>
              <a:off x="0" y="931342"/>
              <a:ext cx="18626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" name="Shape 11"/>
            <p:cNvCxnSpPr/>
            <p:nvPr/>
          </p:nvCxnSpPr>
          <p:spPr>
            <a:xfrm>
              <a:off x="0" y="1159942"/>
              <a:ext cx="14900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" name="Shape 12"/>
            <p:cNvCxnSpPr/>
            <p:nvPr/>
          </p:nvCxnSpPr>
          <p:spPr>
            <a:xfrm>
              <a:off x="0" y="1388542"/>
              <a:ext cx="12191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Shape 13"/>
            <p:cNvCxnSpPr/>
            <p:nvPr/>
          </p:nvCxnSpPr>
          <p:spPr>
            <a:xfrm>
              <a:off x="0" y="1617142"/>
              <a:ext cx="9905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>
              <a:off x="0" y="1845742"/>
              <a:ext cx="7452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Shape 15"/>
            <p:cNvCxnSpPr/>
            <p:nvPr/>
          </p:nvCxnSpPr>
          <p:spPr>
            <a:xfrm>
              <a:off x="0" y="2074342"/>
              <a:ext cx="5333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Shape 16"/>
            <p:cNvCxnSpPr/>
            <p:nvPr/>
          </p:nvCxnSpPr>
          <p:spPr>
            <a:xfrm>
              <a:off x="0" y="2302943"/>
              <a:ext cx="2624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 rot="-5400000">
              <a:off x="-814261" y="1238115"/>
              <a:ext cx="24683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Shape 18"/>
            <p:cNvCxnSpPr/>
            <p:nvPr/>
          </p:nvCxnSpPr>
          <p:spPr>
            <a:xfrm rot="-5400000">
              <a:off x="-357712" y="1014527"/>
              <a:ext cx="20180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" name="Shape 19"/>
            <p:cNvCxnSpPr/>
            <p:nvPr/>
          </p:nvCxnSpPr>
          <p:spPr>
            <a:xfrm rot="-5400000">
              <a:off x="-853" y="887576"/>
              <a:ext cx="17639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" name="Shape 20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Shape 21"/>
            <p:cNvCxnSpPr/>
            <p:nvPr/>
          </p:nvCxnSpPr>
          <p:spPr>
            <a:xfrm rot="-5400000">
              <a:off x="636516" y="709726"/>
              <a:ext cx="14085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" name="Shape 22"/>
            <p:cNvCxnSpPr/>
            <p:nvPr/>
          </p:nvCxnSpPr>
          <p:spPr>
            <a:xfrm rot="-5400000">
              <a:off x="972228" y="603961"/>
              <a:ext cx="11967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" name="Shape 23"/>
            <p:cNvCxnSpPr/>
            <p:nvPr/>
          </p:nvCxnSpPr>
          <p:spPr>
            <a:xfrm rot="-5400000">
              <a:off x="1278236" y="527761"/>
              <a:ext cx="10443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" name="Shape 24"/>
            <p:cNvCxnSpPr/>
            <p:nvPr/>
          </p:nvCxnSpPr>
          <p:spPr>
            <a:xfrm rot="-5400000">
              <a:off x="1590398" y="440776"/>
              <a:ext cx="8795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" name="Shape 2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" name="Shape 26"/>
            <p:cNvCxnSpPr/>
            <p:nvPr/>
          </p:nvCxnSpPr>
          <p:spPr>
            <a:xfrm rot="-5400000">
              <a:off x="2198066" y="292493"/>
              <a:ext cx="5834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" name="Shape 27"/>
            <p:cNvCxnSpPr/>
            <p:nvPr/>
          </p:nvCxnSpPr>
          <p:spPr>
            <a:xfrm rot="-5400000">
              <a:off x="2521027" y="199376"/>
              <a:ext cx="3972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" name="Shape 28"/>
            <p:cNvCxnSpPr/>
            <p:nvPr/>
          </p:nvCxnSpPr>
          <p:spPr>
            <a:xfrm rot="-5400000">
              <a:off x="2801688" y="148627"/>
              <a:ext cx="2954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" name="Shape 29"/>
            <p:cNvCxnSpPr/>
            <p:nvPr/>
          </p:nvCxnSpPr>
          <p:spPr>
            <a:xfrm rot="-5400000">
              <a:off x="3079242" y="102444"/>
              <a:ext cx="2015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Shape 30"/>
            <p:cNvCxnSpPr/>
            <p:nvPr/>
          </p:nvCxnSpPr>
          <p:spPr>
            <a:xfrm rot="-5400000">
              <a:off x="3324762" y="85076"/>
              <a:ext cx="1686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" name="Shape 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2pPr>
            <a:lvl3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3pPr>
            <a:lvl4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4pPr>
            <a:lvl5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5pPr>
            <a:lvl6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6pPr>
            <a:lvl7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7pPr>
            <a:lvl8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8pPr>
            <a:lvl9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33" name="Shape 33"/>
          <p:cNvGrpSpPr/>
          <p:nvPr/>
        </p:nvGrpSpPr>
        <p:grpSpPr>
          <a:xfrm rot="10800000">
            <a:off x="5734187" y="3035893"/>
            <a:ext cx="3409812" cy="2107677"/>
            <a:chOff x="0" y="1493"/>
            <a:chExt cx="3409812" cy="2810236"/>
          </a:xfrm>
        </p:grpSpPr>
        <p:cxnSp>
          <p:nvCxnSpPr>
            <p:cNvPr id="34" name="Shape 34"/>
            <p:cNvCxnSpPr/>
            <p:nvPr/>
          </p:nvCxnSpPr>
          <p:spPr>
            <a:xfrm>
              <a:off x="0" y="245542"/>
              <a:ext cx="32510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" name="Shape 3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" name="Shape 36"/>
            <p:cNvCxnSpPr/>
            <p:nvPr/>
          </p:nvCxnSpPr>
          <p:spPr>
            <a:xfrm>
              <a:off x="0" y="474143"/>
              <a:ext cx="26669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" name="Shape 37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" name="Shape 38"/>
            <p:cNvCxnSpPr/>
            <p:nvPr/>
          </p:nvCxnSpPr>
          <p:spPr>
            <a:xfrm>
              <a:off x="0" y="931342"/>
              <a:ext cx="18626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" name="Shape 39"/>
            <p:cNvCxnSpPr/>
            <p:nvPr/>
          </p:nvCxnSpPr>
          <p:spPr>
            <a:xfrm>
              <a:off x="0" y="1159942"/>
              <a:ext cx="14900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" name="Shape 40"/>
            <p:cNvCxnSpPr/>
            <p:nvPr/>
          </p:nvCxnSpPr>
          <p:spPr>
            <a:xfrm>
              <a:off x="0" y="1388542"/>
              <a:ext cx="12191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" name="Shape 41"/>
            <p:cNvCxnSpPr/>
            <p:nvPr/>
          </p:nvCxnSpPr>
          <p:spPr>
            <a:xfrm>
              <a:off x="0" y="1617142"/>
              <a:ext cx="9905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" name="Shape 42"/>
            <p:cNvCxnSpPr/>
            <p:nvPr/>
          </p:nvCxnSpPr>
          <p:spPr>
            <a:xfrm>
              <a:off x="0" y="1845742"/>
              <a:ext cx="7452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" name="Shape 43"/>
            <p:cNvCxnSpPr/>
            <p:nvPr/>
          </p:nvCxnSpPr>
          <p:spPr>
            <a:xfrm>
              <a:off x="0" y="2074342"/>
              <a:ext cx="5333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" name="Shape 44"/>
            <p:cNvCxnSpPr/>
            <p:nvPr/>
          </p:nvCxnSpPr>
          <p:spPr>
            <a:xfrm>
              <a:off x="0" y="2302943"/>
              <a:ext cx="2624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" name="Shape 45"/>
            <p:cNvCxnSpPr/>
            <p:nvPr/>
          </p:nvCxnSpPr>
          <p:spPr>
            <a:xfrm rot="-5400000">
              <a:off x="-814261" y="1238115"/>
              <a:ext cx="24683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" name="Shape 46"/>
            <p:cNvCxnSpPr/>
            <p:nvPr/>
          </p:nvCxnSpPr>
          <p:spPr>
            <a:xfrm rot="-5400000">
              <a:off x="-357712" y="1014527"/>
              <a:ext cx="20180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Shape 47"/>
            <p:cNvCxnSpPr/>
            <p:nvPr/>
          </p:nvCxnSpPr>
          <p:spPr>
            <a:xfrm rot="-5400000">
              <a:off x="-853" y="887576"/>
              <a:ext cx="17639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" name="Shape 48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" name="Shape 49"/>
            <p:cNvCxnSpPr/>
            <p:nvPr/>
          </p:nvCxnSpPr>
          <p:spPr>
            <a:xfrm rot="-5400000">
              <a:off x="636516" y="709726"/>
              <a:ext cx="14085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" name="Shape 50"/>
            <p:cNvCxnSpPr/>
            <p:nvPr/>
          </p:nvCxnSpPr>
          <p:spPr>
            <a:xfrm rot="-5400000">
              <a:off x="972228" y="603961"/>
              <a:ext cx="11967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" name="Shape 51"/>
            <p:cNvCxnSpPr/>
            <p:nvPr/>
          </p:nvCxnSpPr>
          <p:spPr>
            <a:xfrm rot="-5400000">
              <a:off x="1278236" y="527761"/>
              <a:ext cx="10443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" name="Shape 52"/>
            <p:cNvCxnSpPr/>
            <p:nvPr/>
          </p:nvCxnSpPr>
          <p:spPr>
            <a:xfrm rot="-5400000">
              <a:off x="1590398" y="440776"/>
              <a:ext cx="8795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" name="Shape 5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" name="Shape 54"/>
            <p:cNvCxnSpPr/>
            <p:nvPr/>
          </p:nvCxnSpPr>
          <p:spPr>
            <a:xfrm rot="-5400000">
              <a:off x="2198066" y="292493"/>
              <a:ext cx="5834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" name="Shape 55"/>
            <p:cNvCxnSpPr/>
            <p:nvPr/>
          </p:nvCxnSpPr>
          <p:spPr>
            <a:xfrm rot="-5400000">
              <a:off x="2521027" y="199376"/>
              <a:ext cx="3972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" name="Shape 56"/>
            <p:cNvCxnSpPr/>
            <p:nvPr/>
          </p:nvCxnSpPr>
          <p:spPr>
            <a:xfrm rot="-5400000">
              <a:off x="2801688" y="148627"/>
              <a:ext cx="2954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" name="Shape 57"/>
            <p:cNvCxnSpPr/>
            <p:nvPr/>
          </p:nvCxnSpPr>
          <p:spPr>
            <a:xfrm rot="-5400000">
              <a:off x="3079242" y="102444"/>
              <a:ext cx="2015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Shape 58"/>
            <p:cNvCxnSpPr/>
            <p:nvPr/>
          </p:nvCxnSpPr>
          <p:spPr>
            <a:xfrm rot="-5400000">
              <a:off x="3324762" y="85076"/>
              <a:ext cx="1686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" name="Shape 59"/>
          <p:cNvSpPr txBox="1"/>
          <p:nvPr>
            <p:ph idx="12" type="sldNum"/>
          </p:nvPr>
        </p:nvSpPr>
        <p:spPr>
          <a:xfrm>
            <a:off x="8425675" y="4622075"/>
            <a:ext cx="548699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2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8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04.png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03.png"/><Relationship Id="rId3" Type="http://schemas.openxmlformats.org/officeDocument/2006/relationships/image" Target="../media/image02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1.png"/><Relationship Id="rId3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9.pn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6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5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Relationship Id="rId3" Type="http://schemas.openxmlformats.org/officeDocument/2006/relationships/image" Target="../media/image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ctrTitle"/>
          </p:nvPr>
        </p:nvSpPr>
        <p:spPr>
          <a:xfrm>
            <a:off x="685800" y="1699932"/>
            <a:ext cx="6400799" cy="1000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Innisfree Village</a:t>
            </a:r>
          </a:p>
        </p:txBody>
      </p:sp>
      <p:sp>
        <p:nvSpPr>
          <p:cNvPr id="97" name="Shape 97"/>
          <p:cNvSpPr txBox="1"/>
          <p:nvPr>
            <p:ph idx="1" type="subTitle"/>
          </p:nvPr>
        </p:nvSpPr>
        <p:spPr>
          <a:xfrm>
            <a:off x="685800" y="2700338"/>
            <a:ext cx="6400799" cy="67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Robert, Bethany, Will, Xavier, Zoe, and Domenic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Scheduling Appointments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325" y="1270200"/>
            <a:ext cx="5759025" cy="3786574"/>
          </a:xfrm>
          <a:prstGeom prst="rect">
            <a:avLst/>
          </a:prstGeom>
          <a:noFill/>
          <a:ln cap="flat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Volunteer Notifications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Lots of emails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Weekly and daily appointment digests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Reminders to schedule future appointments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Button to remind assigned volunteers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Filtered to only show relevant appointments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This requirement changed… a lot</a:t>
            </a:r>
          </a:p>
          <a:p>
            <a:pPr indent="-342900" lvl="1" marL="91440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As we added more, they realized more that they wanted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Report Generation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Look at all appointment data with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relevant filters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Time range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Specific resident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Appointment type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Specific doctor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CSV and PDF formats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Evolved as system developed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Our systems is really good at</a:t>
            </a:r>
          </a:p>
          <a:p>
            <a:pPr indent="0" marL="0" rtl="0">
              <a:spcBef>
                <a:spcPts val="0"/>
              </a:spcBef>
              <a:buNone/>
            </a:pPr>
            <a:r>
              <a:rPr lang="en"/>
              <a:t> 	tracking everything that is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	going on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400" y="1023112"/>
            <a:ext cx="3823975" cy="3993575"/>
          </a:xfrm>
          <a:prstGeom prst="rect">
            <a:avLst/>
          </a:prstGeom>
          <a:noFill/>
          <a:ln cap="flat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Report Generation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50" y="1260475"/>
            <a:ext cx="8207124" cy="3829974"/>
          </a:xfrm>
          <a:prstGeom prst="rect">
            <a:avLst/>
          </a:prstGeom>
          <a:noFill/>
          <a:ln cap="flat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Mobile Interface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25" y="1330675"/>
            <a:ext cx="3779950" cy="3581399"/>
          </a:xfrm>
          <a:prstGeom prst="rect">
            <a:avLst/>
          </a:prstGeom>
          <a:noFill/>
          <a:ln cap="flat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712" y="1330675"/>
            <a:ext cx="3724275" cy="3581400"/>
          </a:xfrm>
          <a:prstGeom prst="rect">
            <a:avLst/>
          </a:prstGeom>
          <a:noFill/>
          <a:ln cap="flat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Car Sign-Out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Select date and time range to see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	what is available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Can update reservations on the fly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/>
              <a:t>for unexpected changes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Manage cars to add and delete cars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325" y="1497225"/>
            <a:ext cx="3108050" cy="3035999"/>
          </a:xfrm>
          <a:prstGeom prst="rect">
            <a:avLst/>
          </a:prstGeom>
          <a:noFill/>
          <a:ln cap="flat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Car Sign-Out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100" y="1278525"/>
            <a:ext cx="6937800" cy="3749025"/>
          </a:xfrm>
          <a:prstGeom prst="rect">
            <a:avLst/>
          </a:prstGeom>
          <a:noFill/>
          <a:ln cap="flat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Wrapping Up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Customers are no longer…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heading to the central office whenever they want to make an appointment or sign out a car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calling from the doctor’s office to see when the schedule is open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leaving annoying paper reminders for each other</a:t>
            </a:r>
          </a:p>
          <a:p>
            <a:pPr indent="-342900" lvl="2" marL="1371600" rtl="0">
              <a:spcBef>
                <a:spcPts val="0"/>
              </a:spcBef>
              <a:buClr>
                <a:schemeClr val="dk2"/>
              </a:buClr>
              <a:buSzPct val="100000"/>
              <a:buFont typeface="Wingdings"/>
              <a:buChar char="§"/>
            </a:pPr>
            <a:r>
              <a:rPr lang="en"/>
              <a:t>(now they’re sending annoying emails)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Challenges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Not everyone has a smartphone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Wifi is still being implemented</a:t>
            </a:r>
          </a:p>
          <a:p>
            <a:pPr indent="-3429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All development goals were met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Innisfree Village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“A lifesharing community with adults with disabilities”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The village has several homes where residents and volunteers live together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They spend their days doing work that helps to sustain the village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Workstations: gardening, carpentry, baking, and weaving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Residents have complex medical needs and have many appointments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Shared cars are used to take residents to the doctor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All of this (making appointments and taking out cars) is scheduled with Excel and a paper calendar...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000" y="0"/>
            <a:ext cx="5318000" cy="259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000" y="2596675"/>
            <a:ext cx="5318000" cy="25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36150"/>
            <a:ext cx="3825999" cy="5738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Our Goals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Major Requirements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Web portal with user levels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Appointment scheduling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Notifications to volunteers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Report generation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Desired Requirements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Mobile interface</a:t>
            </a:r>
          </a:p>
          <a:p>
            <a:pPr indent="-342900" lvl="1" marL="91440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Car sign-out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Our System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Ruby on Rails!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50" y="224985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550" y="1545824"/>
            <a:ext cx="4824349" cy="307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Web Portal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User accounts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Need to set and reset 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/>
              <a:t>passwords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Three levels of access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Office staff (administrators)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Volunteers</a:t>
            </a:r>
          </a:p>
          <a:p>
            <a:pPr indent="-342900" lvl="1" marL="91440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Workstation heads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050" y="1371050"/>
            <a:ext cx="3377550" cy="3551400"/>
          </a:xfrm>
          <a:prstGeom prst="rect">
            <a:avLst/>
          </a:prstGeom>
          <a:noFill/>
          <a:ln cap="flat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Web Portal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50" y="1354725"/>
            <a:ext cx="8883445" cy="3630299"/>
          </a:xfrm>
          <a:prstGeom prst="rect">
            <a:avLst/>
          </a:prstGeom>
          <a:noFill/>
          <a:ln cap="flat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Scheduling Appointments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87" y="1412500"/>
            <a:ext cx="8353425" cy="3514725"/>
          </a:xfrm>
          <a:prstGeom prst="rect">
            <a:avLst/>
          </a:prstGeom>
          <a:noFill/>
          <a:ln cap="flat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Scheduling Appointments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0" y="1302012"/>
            <a:ext cx="2346468" cy="3743299"/>
          </a:xfrm>
          <a:prstGeom prst="rect">
            <a:avLst/>
          </a:prstGeom>
          <a:noFill/>
          <a:ln cap="flat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5925" y="1435774"/>
            <a:ext cx="6649624" cy="3475774"/>
          </a:xfrm>
          <a:prstGeom prst="rect">
            <a:avLst/>
          </a:prstGeom>
          <a:noFill/>
          <a:ln cap="flat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name="lesson-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